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e00bcce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e00bcce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Podstawowa, ale bardzo skuteczna metoda kontrolowania zachowania przeciwników.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e00bcce1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e00bcce1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Opisanie rozwiązania problemu.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e00bcce1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e00bcce1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Kod służący do rozwiązania problemu.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e00bcce1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e00bcce1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Kod służący do sprawdzania dostępności ścieżki.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e00bcce1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e00bcce1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Rzeczy, które trzeba brać pod uwagę ustalając system skalowania obrażeń.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e00bcce18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ae00bcce18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/>
              <a:t>System magii oparty jest na założeniu, że wszystkie statystyki podstawowe powinny odgrywać pewną rolę, z tego powodu różne żywioły czerpią moc z różnych statystyk w różnych proporcjach. Najbardziej ogólną statystyką jest inteligencja, która zwiększa obrażenia od każdego typu magii. Jednak sama inteligencja nie ma najmniej silnych skalowań z poszczególnymi elementami. Dlatego jest to statystyka dla graczy, którzy chcą pozostać najbardziej elastyczni (lub bardzo lubią magię ognia). Statystyki podstawowe wpływają na obrażenia w sposób płaski, zatem dodają/odejmują wartość niezależnie od bazowej mocy czaru.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"/>
              <a:t>Statystyki elementowe natomiast wpływają na obrażenia procentowo. Zatem im mocniejszy czar, tym większy wpływ na niego mają statystyki elementowe. System skalowania w obecnej postaci faworyzuje osłabianie obrażeń nad wzmacnianie obrażeń, co ma wymusić większą potrzebę brania pod uwagę odporności przeciwników. Sam system i jego wartości na pewno będą przechodzić szereg zmian w procesie balansowania gry, lecz stanowi na ten moment dobrą podstawę.</a:t>
            </a:r>
            <a:endParaRPr/>
          </a:p>
        </p:txBody>
      </p:sp>
      <p:sp>
        <p:nvSpPr>
          <p:cNvPr id="191" name="Google Shape;191;g2ae00bcce18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p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e00bcce1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e00bcce1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Przykładowy kod służący polepszeniu jakości doświadczenia gry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e00bcce1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e00bcce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Ujednolicony system poruszania się pomiędzy maszynami stanów oraz dostęp do mocy przydatnych metod.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e00bcce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e00bcce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EnemySpecifc eliminuje dużo powtarzającego się kodu oraz stanowi fasadę dla reszty systemu, służącą do komunikacji z całym systemem kryjącym się za przeciwnikiem: maszyna stanów, enemySM, animator, navmeshagent, system magii.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e00bcce1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e00bcce1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Najprostszy typ przeciwnika.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e00bcce1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e00bcce1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Skuteczny i mający 4 warianty.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e00bcce1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e00bcce1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Wydaje się być najgroźniejszym z przeciwników.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e00bcce1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e00bcce1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Dzięki rage stanowi zagrożenie dla gracza.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e00bcce1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e00bcce1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Dzięki rage stanowi zagrożenie dla gracza, choć mniejsze niż kamienny golem.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e00bcce1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e00bcce1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Opisanie problemu do rozwiązania.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agłówek sekcji">
  <p:cSld name="1_Nagłówek sekcji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/>
        </p:nvSpPr>
        <p:spPr>
          <a:xfrm>
            <a:off x="0" y="4910138"/>
            <a:ext cx="611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1429" y="1383618"/>
            <a:ext cx="44652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81000" spcFirstLastPara="1" rIns="81000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  <a:def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571429" y="1383618"/>
            <a:ext cx="44652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98938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b="1" lang="pl" sz="2900">
                <a:solidFill>
                  <a:schemeClr val="dk1"/>
                </a:solidFill>
              </a:rPr>
              <a:t>Maszyna stanów</a:t>
            </a:r>
            <a:r>
              <a:rPr lang="pl" sz="2900">
                <a:solidFill>
                  <a:schemeClr val="dk1"/>
                </a:solidFill>
              </a:rPr>
              <a:t> - model obliczeń zakładający skończoną liczbę stanów i zawsze bycie w dokładnie jednym stanie.</a:t>
            </a:r>
            <a:endParaRPr sz="2900">
              <a:solidFill>
                <a:schemeClr val="dk1"/>
              </a:solidFill>
            </a:endParaRPr>
          </a:p>
          <a:p>
            <a:pPr indent="-39893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pl" sz="2900">
                <a:solidFill>
                  <a:schemeClr val="dk1"/>
                </a:solidFill>
              </a:rPr>
              <a:t>Możemy definiować akcje, które dzieją się przy:</a:t>
            </a:r>
            <a:endParaRPr sz="2900">
              <a:solidFill>
                <a:schemeClr val="dk1"/>
              </a:solidFill>
            </a:endParaRPr>
          </a:p>
          <a:p>
            <a:pPr indent="-39893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pl" sz="2900">
                <a:solidFill>
                  <a:schemeClr val="dk1"/>
                </a:solidFill>
              </a:rPr>
              <a:t>Wejściu</a:t>
            </a:r>
            <a:endParaRPr sz="2900">
              <a:solidFill>
                <a:schemeClr val="dk1"/>
              </a:solidFill>
            </a:endParaRPr>
          </a:p>
          <a:p>
            <a:pPr indent="-39893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pl" sz="2900">
                <a:solidFill>
                  <a:schemeClr val="dk1"/>
                </a:solidFill>
              </a:rPr>
              <a:t>Wyjściu</a:t>
            </a:r>
            <a:endParaRPr sz="2900">
              <a:solidFill>
                <a:schemeClr val="dk1"/>
              </a:solidFill>
            </a:endParaRPr>
          </a:p>
          <a:p>
            <a:pPr indent="-39893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pl" sz="2900">
                <a:solidFill>
                  <a:schemeClr val="dk1"/>
                </a:solidFill>
              </a:rPr>
              <a:t>W stanie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podstawy</a:t>
            </a:r>
            <a:endParaRPr/>
          </a:p>
        </p:txBody>
      </p:sp>
      <p:sp>
        <p:nvSpPr>
          <p:cNvPr id="64" name="Google Shape;64;p14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25" y="1914967"/>
            <a:ext cx="3959400" cy="224001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94250" y="4154975"/>
            <a:ext cx="3733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>
                <a:solidFill>
                  <a:schemeClr val="dk1"/>
                </a:solidFill>
              </a:rPr>
              <a:t>Graficzna reprezentacja maszyny stanów dla MeleeSM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4571425" y="1383625"/>
            <a:ext cx="46224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rPr lang="pl" sz="2900">
                <a:solidFill>
                  <a:schemeClr val="dk1"/>
                </a:solidFill>
              </a:rPr>
              <a:t>Robimy w różnych kierunkach próbkowanie dostępności navmesha w celu weryfikacji dostępności ścieżki. W tych samych kierunkach Raycast sprawdzający obecność przeciwników na drodze. Losujemy z możliwie najlepszych.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55" name="Google Shape;155;p23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dynamiczne patrole</a:t>
            </a:r>
            <a:endParaRPr/>
          </a:p>
        </p:txBody>
      </p:sp>
      <p:sp>
        <p:nvSpPr>
          <p:cNvPr id="156" name="Google Shape;156;p23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694250" y="4024600"/>
            <a:ext cx="37335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Zielone linie oznaczają najlepsze możliwe kierunki patrolu, czerwone oznaczają te z gorszym priorytetem (bo przeciwnicy na drodze)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44754" l="26511" r="43724" t="20043"/>
          <a:stretch/>
        </p:blipFill>
        <p:spPr>
          <a:xfrm>
            <a:off x="694249" y="1326475"/>
            <a:ext cx="3897974" cy="25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164" name="Google Shape;164;p24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dynamiczne patrole</a:t>
            </a:r>
            <a:endParaRPr/>
          </a:p>
        </p:txBody>
      </p:sp>
      <p:sp>
        <p:nvSpPr>
          <p:cNvPr id="165" name="Google Shape;165;p24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694250" y="4350100"/>
            <a:ext cx="3733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Realizacja FindPatrolSpot w kodzie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75" y="764275"/>
            <a:ext cx="7787799" cy="35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200" y="3383425"/>
            <a:ext cx="3859800" cy="17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174" name="Google Shape;174;p25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dynamiczne patrole</a:t>
            </a:r>
            <a:endParaRPr/>
          </a:p>
        </p:txBody>
      </p:sp>
      <p:sp>
        <p:nvSpPr>
          <p:cNvPr id="175" name="Google Shape;175;p25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694250" y="4502500"/>
            <a:ext cx="3733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Realizacja MakePathDestination w kodzie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68" y="764280"/>
            <a:ext cx="8104225" cy="351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838" y="2133600"/>
            <a:ext cx="32099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219" y="3333750"/>
            <a:ext cx="5151206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867250" y="1383625"/>
            <a:ext cx="38865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412750" lvl="0" marL="457200" rtl="0" algn="l">
              <a:spcBef>
                <a:spcPts val="800"/>
              </a:spcBef>
              <a:spcAft>
                <a:spcPts val="0"/>
              </a:spcAft>
              <a:buSzPts val="2900"/>
              <a:buChar char="•"/>
            </a:pPr>
            <a:r>
              <a:rPr b="1" lang="pl" sz="2900">
                <a:solidFill>
                  <a:schemeClr val="dk1"/>
                </a:solidFill>
              </a:rPr>
              <a:t>Skalowanie obrażeń</a:t>
            </a:r>
            <a:r>
              <a:rPr lang="pl" sz="2900">
                <a:solidFill>
                  <a:schemeClr val="dk1"/>
                </a:solidFill>
              </a:rPr>
              <a:t> - umożliwia wpływ statystyk na skuteczność zaklęć, zarówno podczas ich rzucania, jak i podczas bycia przez nie zranionym.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t/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85" name="Google Shape;185;p26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System statystyk - Skalowanie obrażeń</a:t>
            </a:r>
            <a:endParaRPr/>
          </a:p>
        </p:txBody>
      </p:sp>
      <p:sp>
        <p:nvSpPr>
          <p:cNvPr id="186" name="Google Shape;186;p26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5069250" y="1383625"/>
            <a:ext cx="38865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pl" sz="2900">
                <a:solidFill>
                  <a:schemeClr val="dk1"/>
                </a:solidFill>
              </a:rPr>
              <a:t>Pożądane cechy:</a:t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Podobna użyteczność statystyk podstawowych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Zauważalny wpływ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Miejsce na elastyczność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Balans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749250" y="927175"/>
            <a:ext cx="80127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b="1" lang="pl" sz="2800"/>
              <a:t>Statystyki</a:t>
            </a:r>
            <a:r>
              <a:rPr lang="pl" sz="2800"/>
              <a:t> gracza i przeciwników wpływają na otrzymywane oraz zadawane obrażenia. Dzielą się one na podstawowe i elementowe.</a:t>
            </a:r>
            <a:endParaRPr sz="2800"/>
          </a:p>
        </p:txBody>
      </p:sp>
      <p:sp>
        <p:nvSpPr>
          <p:cNvPr id="194" name="Google Shape;194;p27"/>
          <p:cNvSpPr txBox="1"/>
          <p:nvPr>
            <p:ph idx="4" type="body"/>
          </p:nvPr>
        </p:nvSpPr>
        <p:spPr>
          <a:xfrm>
            <a:off x="1350825" y="278350"/>
            <a:ext cx="6928200" cy="64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pl" sz="2700"/>
              <a:t>Skalowanie obrażeń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580516" y="4825194"/>
            <a:ext cx="6196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Łukasz Małecki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749250" y="2374975"/>
            <a:ext cx="80127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Char char="●"/>
            </a:pPr>
            <a:r>
              <a:rPr lang="pl" sz="2800"/>
              <a:t>Statystyki podstawowe zmieniają bazową wartość obrażeń poprzez dodawanie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l" sz="2800"/>
              <a:t>Statystyki elementowe zmieniają wartość obrażeń przez mnożenie</a:t>
            </a:r>
            <a:endParaRPr sz="2800"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50" y="1015250"/>
            <a:ext cx="6476900" cy="387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741825" y="990600"/>
            <a:ext cx="8012700" cy="387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Statystyki podstawowe niejednakowo wpływają na różne elementy (pierwsza wymieniona statystyka ma większy wpływ):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b="1"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Ogień</a:t>
            </a:r>
            <a:r>
              <a:rPr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inteligencja*0.35, siła*0.25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b="1"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Woda </a:t>
            </a:r>
            <a:r>
              <a:rPr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zręczność*0.4, siła*0.2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b="1"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Ziemia</a:t>
            </a:r>
            <a:r>
              <a:rPr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siła*0.35, obrona*0.2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b="1"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Powietrze</a:t>
            </a:r>
            <a:r>
              <a:rPr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zręczność*0.35, inteligencja*0.25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b="1"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Elektryczność</a:t>
            </a:r>
            <a:r>
              <a:rPr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siła*0.4, zręczność*0.2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b="1"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Ciemność</a:t>
            </a:r>
            <a:r>
              <a:rPr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siła*0.35, suma statystyk ofensywnych *0.03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b="1"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Jasność</a:t>
            </a:r>
            <a:r>
              <a:rPr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zręczność*0.35, suma statystyk defensywnych *0.03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b="1"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Fizyczne</a:t>
            </a:r>
            <a:r>
              <a:rPr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siła*0.4, zręczność*0.2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Warto zaznaczyć, że inteligencja wpływa na każdy rodzaj magii (*0.1)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4">
            <a:alphaModFix/>
          </a:blip>
          <a:srcRect b="1700" l="0" r="0" t="1700"/>
          <a:stretch/>
        </p:blipFill>
        <p:spPr>
          <a:xfrm>
            <a:off x="1630775" y="1117596"/>
            <a:ext cx="6196799" cy="3796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205" name="Google Shape;205;p28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większa naturalność</a:t>
            </a:r>
            <a:endParaRPr/>
          </a:p>
        </p:txBody>
      </p:sp>
      <p:sp>
        <p:nvSpPr>
          <p:cNvPr id="206" name="Google Shape;206;p28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694250" y="4197700"/>
            <a:ext cx="3733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Zmiana wartości czasów stanów o pewien losowy procent,  w odpowiednim zakresie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783251"/>
            <a:ext cx="8402675" cy="31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350" y="3143375"/>
            <a:ext cx="3793925" cy="19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88" y="766763"/>
            <a:ext cx="5153025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7525" y="743930"/>
            <a:ext cx="4460951" cy="4417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9925" y="735900"/>
            <a:ext cx="4297087" cy="441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571429" y="1383618"/>
            <a:ext cx="44652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412750" lvl="0" marL="457200" rtl="0" algn="l">
              <a:spcBef>
                <a:spcPts val="800"/>
              </a:spcBef>
              <a:spcAft>
                <a:spcPts val="1000"/>
              </a:spcAft>
              <a:buSzPts val="2900"/>
              <a:buChar char="•"/>
            </a:pPr>
            <a:r>
              <a:rPr b="1" lang="pl" sz="2900">
                <a:solidFill>
                  <a:schemeClr val="dk1"/>
                </a:solidFill>
              </a:rPr>
              <a:t>EnemySM </a:t>
            </a:r>
            <a:r>
              <a:rPr lang="pl" sz="2900">
                <a:solidFill>
                  <a:schemeClr val="dk1"/>
                </a:solidFill>
              </a:rPr>
              <a:t>- maszyna stanów odpowiadająca za kontrolowanie poruszania się oraz udostępnianie przydatnych metod dla każdej konkretnej maszyny stanów.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podstawy</a:t>
            </a:r>
            <a:endParaRPr/>
          </a:p>
        </p:txBody>
      </p:sp>
      <p:sp>
        <p:nvSpPr>
          <p:cNvPr id="74" name="Google Shape;74;p15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694250" y="4154975"/>
            <a:ext cx="3733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Przykładowe użycie w MeleeChase i MeleeSM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25" y="1526679"/>
            <a:ext cx="3804625" cy="155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25" y="3289425"/>
            <a:ext cx="3804625" cy="83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571429" y="1383618"/>
            <a:ext cx="44652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412750" lvl="0" marL="457200" rtl="0" algn="l">
              <a:spcBef>
                <a:spcPts val="800"/>
              </a:spcBef>
              <a:spcAft>
                <a:spcPts val="1000"/>
              </a:spcAft>
              <a:buSzPts val="2900"/>
              <a:buChar char="•"/>
            </a:pPr>
            <a:r>
              <a:rPr b="1" lang="pl" sz="2900">
                <a:solidFill>
                  <a:schemeClr val="dk1"/>
                </a:solidFill>
              </a:rPr>
              <a:t>EnemySpecific </a:t>
            </a:r>
            <a:r>
              <a:rPr lang="pl" sz="2900">
                <a:solidFill>
                  <a:schemeClr val="dk1"/>
                </a:solidFill>
              </a:rPr>
              <a:t>- abstrakcyjna klasa, która zawiera wspólne cechy potrzebne konkretnym maszynom stanów oraz udostępnia jednolite interfejsy dla zewnętrznych elementów programu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podstawy</a:t>
            </a:r>
            <a:endParaRPr/>
          </a:p>
        </p:txBody>
      </p:sp>
      <p:sp>
        <p:nvSpPr>
          <p:cNvPr id="85" name="Google Shape;85;p16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2705250" y="2759550"/>
            <a:ext cx="16986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Góra - użyteczne dla wszystkich konkretnych maszyn stanu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Dół - użyteczne dla zewnętrznych elementów systemu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50" y="792813"/>
            <a:ext cx="3160025" cy="18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50" y="2668650"/>
            <a:ext cx="1874000" cy="23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5257225" y="1383625"/>
            <a:ext cx="41652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pl" sz="2900">
                <a:solidFill>
                  <a:schemeClr val="dk1"/>
                </a:solidFill>
              </a:rPr>
              <a:t>Szkielet:</a:t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prosty kontaktowy przeciwnik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wrażliwy na ogień, ziemię, światło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niebezpieczny w dużych grupach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MeleeSM</a:t>
            </a:r>
            <a:endParaRPr/>
          </a:p>
        </p:txBody>
      </p:sp>
      <p:sp>
        <p:nvSpPr>
          <p:cNvPr id="96" name="Google Shape;96;p17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1075250" y="4307375"/>
            <a:ext cx="3733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Grupa szkieletów osaczających gracza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25" y="1672475"/>
            <a:ext cx="4660825" cy="26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571429" y="1383618"/>
            <a:ext cx="44652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pl" sz="2900">
                <a:solidFill>
                  <a:schemeClr val="dk1"/>
                </a:solidFill>
              </a:rPr>
              <a:t>Goblin: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strzela do gracza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czasem nakłada efekty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ucieka, gdy gracz blisko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różne odporności w zależności od wariantu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stałe zagrożenie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RangedSM</a:t>
            </a:r>
            <a:endParaRPr/>
          </a:p>
        </p:txBody>
      </p:sp>
      <p:sp>
        <p:nvSpPr>
          <p:cNvPr id="106" name="Google Shape;106;p18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694250" y="4154975"/>
            <a:ext cx="3733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Goblińscy łucznicy strzelają i czasem nakładają efekty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29113" l="24981" r="0" t="0"/>
          <a:stretch/>
        </p:blipFill>
        <p:spPr>
          <a:xfrm>
            <a:off x="636625" y="1741125"/>
            <a:ext cx="4051550" cy="215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4571429" y="1383618"/>
            <a:ext cx="44652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pl" sz="2900">
                <a:solidFill>
                  <a:schemeClr val="dk1"/>
                </a:solidFill>
              </a:rPr>
              <a:t>Szaman:</a:t>
            </a:r>
            <a:endParaRPr sz="2900">
              <a:solidFill>
                <a:schemeClr val="dk1"/>
              </a:solidFill>
            </a:endParaRPr>
          </a:p>
          <a:p>
            <a:pPr indent="-3851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l" sz="2900">
                <a:solidFill>
                  <a:schemeClr val="dk1"/>
                </a:solidFill>
              </a:rPr>
              <a:t>korzysta z puli zaklęć</a:t>
            </a:r>
            <a:endParaRPr sz="2900">
              <a:solidFill>
                <a:schemeClr val="dk1"/>
              </a:solidFill>
            </a:endParaRPr>
          </a:p>
          <a:p>
            <a:pPr indent="-3851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l" sz="2900">
                <a:solidFill>
                  <a:schemeClr val="dk1"/>
                </a:solidFill>
              </a:rPr>
              <a:t>częstotliwość zależna od mocy zaklęcia</a:t>
            </a:r>
            <a:endParaRPr sz="2900">
              <a:solidFill>
                <a:schemeClr val="dk1"/>
              </a:solidFill>
            </a:endParaRPr>
          </a:p>
          <a:p>
            <a:pPr indent="-3851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l" sz="2900">
                <a:solidFill>
                  <a:schemeClr val="dk1"/>
                </a:solidFill>
              </a:rPr>
              <a:t>używa defensywnego lub odrzucającego zaklęcia, gdy gracz jest blisko</a:t>
            </a:r>
            <a:endParaRPr sz="2900">
              <a:solidFill>
                <a:schemeClr val="dk1"/>
              </a:solidFill>
            </a:endParaRPr>
          </a:p>
          <a:p>
            <a:pPr indent="-3851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l" sz="2900">
                <a:solidFill>
                  <a:schemeClr val="dk1"/>
                </a:solidFill>
              </a:rPr>
              <a:t>różne odporności w zależności od wariantu</a:t>
            </a:r>
            <a:endParaRPr sz="2900">
              <a:solidFill>
                <a:schemeClr val="dk1"/>
              </a:solidFill>
            </a:endParaRPr>
          </a:p>
          <a:p>
            <a:pPr indent="-385127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•"/>
            </a:pPr>
            <a:r>
              <a:rPr lang="pl" sz="2900">
                <a:solidFill>
                  <a:schemeClr val="dk1"/>
                </a:solidFill>
              </a:rPr>
              <a:t>stałe i poważne zagrożenie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ShamanSM</a:t>
            </a:r>
            <a:endParaRPr/>
          </a:p>
        </p:txBody>
      </p:sp>
      <p:sp>
        <p:nvSpPr>
          <p:cNvPr id="116" name="Google Shape;116;p19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694250" y="4154975"/>
            <a:ext cx="3733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Szamani mają różne animacje w zależności od używanego zaklęcia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19250" l="0" r="24761" t="0"/>
          <a:stretch/>
        </p:blipFill>
        <p:spPr>
          <a:xfrm>
            <a:off x="625225" y="1640375"/>
            <a:ext cx="4070825" cy="24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4571429" y="1383618"/>
            <a:ext cx="44652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pl" sz="2900">
                <a:solidFill>
                  <a:schemeClr val="dk1"/>
                </a:solidFill>
              </a:rPr>
              <a:t>Kamienny Golem: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powolny i wytrzymały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gdy gracz daleko rzuca zaklęcia ziemi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silny atak z bliska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odporny na ziemię, elektryczność, światło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czyhające zagrożenie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25" name="Google Shape;125;p20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GolemSM</a:t>
            </a:r>
            <a:endParaRPr/>
          </a:p>
        </p:txBody>
      </p:sp>
      <p:sp>
        <p:nvSpPr>
          <p:cNvPr id="126" name="Google Shape;126;p20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694250" y="4154975"/>
            <a:ext cx="3733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Gdy jest daleko od gracza golem rzuca daleko zasięgowe zaklęcia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27214" l="27622" r="29285" t="21484"/>
          <a:stretch/>
        </p:blipFill>
        <p:spPr>
          <a:xfrm>
            <a:off x="694250" y="1460084"/>
            <a:ext cx="3877752" cy="2596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71429" y="1383618"/>
            <a:ext cx="44652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pl" sz="2900">
                <a:solidFill>
                  <a:schemeClr val="dk1"/>
                </a:solidFill>
              </a:rPr>
              <a:t>Rogaty Golem: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powolny i wytrzymały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gdy gracz daleko szarżuje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łatwe do uniknięcia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silny, szybki atak z bliska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odporny na powietrze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900"/>
              <a:buChar char="•"/>
            </a:pPr>
            <a:r>
              <a:rPr lang="pl" sz="2900">
                <a:solidFill>
                  <a:schemeClr val="dk1"/>
                </a:solidFill>
              </a:rPr>
              <a:t>źródło niepokoju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GolemSM</a:t>
            </a:r>
            <a:endParaRPr/>
          </a:p>
        </p:txBody>
      </p:sp>
      <p:sp>
        <p:nvSpPr>
          <p:cNvPr id="136" name="Google Shape;136;p21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694250" y="4154975"/>
            <a:ext cx="3733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Gdy jest daleko od gracza golem zaczyna szarżować w jego stronę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20484" l="4802" r="26778" t="5402"/>
          <a:stretch/>
        </p:blipFill>
        <p:spPr>
          <a:xfrm>
            <a:off x="686292" y="1579237"/>
            <a:ext cx="4010765" cy="244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>
            <p:ph idx="2" type="pic"/>
          </p:nvPr>
        </p:nvSpPr>
        <p:spPr>
          <a:xfrm>
            <a:off x="755576" y="1383618"/>
            <a:ext cx="3672300" cy="3726300"/>
          </a:xfrm>
          <a:prstGeom prst="rect">
            <a:avLst/>
          </a:prstGeom>
        </p:spPr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4571429" y="1383618"/>
            <a:ext cx="4465200" cy="372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1000"/>
              </a:spcAft>
              <a:buNone/>
            </a:pPr>
            <a:r>
              <a:rPr lang="pl" sz="2900">
                <a:solidFill>
                  <a:schemeClr val="dk1"/>
                </a:solidFill>
              </a:rPr>
              <a:t>Przeciwnik potrzebuje znaleźć wokół siebie punkt, do którego powinien być w stanie dotrzeć bez konieczności omijania ściany, ponadto najlepiej, aby minimalizowane były kolizje między przeciwnikami.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45" name="Google Shape;145;p22"/>
          <p:cNvSpPr txBox="1"/>
          <p:nvPr>
            <p:ph idx="3" type="body"/>
          </p:nvPr>
        </p:nvSpPr>
        <p:spPr>
          <a:xfrm>
            <a:off x="755575" y="87474"/>
            <a:ext cx="8262600" cy="6480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l"/>
              <a:t>Sztuczna inteligencja - dynamiczne patrole</a:t>
            </a:r>
            <a:endParaRPr/>
          </a:p>
        </p:txBody>
      </p:sp>
      <p:sp>
        <p:nvSpPr>
          <p:cNvPr id="146" name="Google Shape;146;p22"/>
          <p:cNvSpPr txBox="1"/>
          <p:nvPr>
            <p:ph idx="4" type="body"/>
          </p:nvPr>
        </p:nvSpPr>
        <p:spPr>
          <a:xfrm>
            <a:off x="755575" y="840470"/>
            <a:ext cx="8280900" cy="381000"/>
          </a:xfrm>
          <a:prstGeom prst="rect">
            <a:avLst/>
          </a:prstGeom>
        </p:spPr>
        <p:txBody>
          <a:bodyPr anchorCtr="0" anchor="ctr" bIns="34275" lIns="81000" spcFirstLastPara="1" rIns="81000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694250" y="4024600"/>
            <a:ext cx="37335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Zielone linie oznaczają najlepsze możliwe kierunki patrolu, czerwone oznaczają te z gorszym priorytetem (bo przeciwnicy na drodze)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44754" l="26511" r="43724" t="20043"/>
          <a:stretch/>
        </p:blipFill>
        <p:spPr>
          <a:xfrm>
            <a:off x="694249" y="1326475"/>
            <a:ext cx="3897974" cy="25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